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2" r:id="rId3"/>
    <p:sldId id="324" r:id="rId4"/>
    <p:sldId id="326" r:id="rId5"/>
    <p:sldId id="325" r:id="rId6"/>
    <p:sldId id="328" r:id="rId7"/>
    <p:sldId id="318" r:id="rId8"/>
    <p:sldId id="319" r:id="rId9"/>
    <p:sldId id="320" r:id="rId10"/>
    <p:sldId id="321" r:id="rId11"/>
    <p:sldId id="322" r:id="rId12"/>
    <p:sldId id="323" r:id="rId13"/>
    <p:sldId id="330" r:id="rId14"/>
    <p:sldId id="331" r:id="rId1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CANDE-VILBOIS Sylvie" initials="ES" lastIdx="11" clrIdx="0">
    <p:extLst>
      <p:ext uri="{19B8F6BF-5375-455C-9EA6-DF929625EA0E}">
        <p15:presenceInfo xmlns:p15="http://schemas.microsoft.com/office/powerpoint/2012/main" userId="ESCANDE-VILBOIS Sylvie" providerId="None"/>
      </p:ext>
    </p:extLst>
  </p:cmAuthor>
  <p:cmAuthor id="2" name="ROUZEAU Michel" initials="RM" lastIdx="4" clrIdx="1">
    <p:extLst>
      <p:ext uri="{19B8F6BF-5375-455C-9EA6-DF929625EA0E}">
        <p15:presenceInfo xmlns:p15="http://schemas.microsoft.com/office/powerpoint/2012/main" userId="ROUZEAU Michel" providerId="None"/>
      </p:ext>
    </p:extLst>
  </p:cmAuthor>
  <p:cmAuthor id="3" name="BADONNEL Anne" initials="BA" lastIdx="4" clrIdx="2">
    <p:extLst>
      <p:ext uri="{19B8F6BF-5375-455C-9EA6-DF929625EA0E}">
        <p15:presenceInfo xmlns:p15="http://schemas.microsoft.com/office/powerpoint/2012/main" userId="BADONNEL Anne" providerId="None"/>
      </p:ext>
    </p:extLst>
  </p:cmAuthor>
  <p:cmAuthor id="4" name="DE COUSTIN Hélène" initials="DCH" lastIdx="2" clrIdx="3">
    <p:extLst>
      <p:ext uri="{19B8F6BF-5375-455C-9EA6-DF929625EA0E}">
        <p15:presenceInfo xmlns:p15="http://schemas.microsoft.com/office/powerpoint/2012/main" userId="DE COUSTIN Hélè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A569F"/>
    <a:srgbClr val="9F9F9F"/>
    <a:srgbClr val="FFFFFF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5" autoAdjust="0"/>
    <p:restoredTop sz="94343" autoAdjust="0"/>
  </p:normalViewPr>
  <p:slideViewPr>
    <p:cSldViewPr>
      <p:cViewPr varScale="1">
        <p:scale>
          <a:sx n="69" d="100"/>
          <a:sy n="69" d="100"/>
        </p:scale>
        <p:origin x="11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0AB3A-239F-4182-84B5-DAB7CFD1E28C}" type="datetimeFigureOut">
              <a:rPr lang="fr-FR" smtClean="0"/>
              <a:pPr/>
              <a:t>26/04/2024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B88B1-517D-4211-A9DC-1A82F6B6B7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6081E-5E2C-44D7-A8B8-5BD21183379B}" type="datetimeFigureOut">
              <a:rPr lang="fr-FR" smtClean="0"/>
              <a:pPr/>
              <a:t>26/04/2024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191CF-BBDB-4063-99A4-D5CC6A57A1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6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24" y="1785926"/>
            <a:ext cx="7772400" cy="1470025"/>
          </a:xfrm>
        </p:spPr>
        <p:txBody>
          <a:bodyPr/>
          <a:lstStyle>
            <a:lvl1pPr>
              <a:defRPr>
                <a:solidFill>
                  <a:srgbClr val="1A569F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28" y="3357562"/>
            <a:ext cx="6400800" cy="1571636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1026" name="Freeform 2"/>
          <p:cNvSpPr>
            <a:spLocks/>
          </p:cNvSpPr>
          <p:nvPr userDrawn="1"/>
        </p:nvSpPr>
        <p:spPr bwMode="auto">
          <a:xfrm>
            <a:off x="-142907" y="4857760"/>
            <a:ext cx="9286908" cy="1827213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DE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7" name="Freeform 1"/>
          <p:cNvSpPr>
            <a:spLocks/>
          </p:cNvSpPr>
          <p:nvPr userDrawn="1"/>
        </p:nvSpPr>
        <p:spPr bwMode="auto">
          <a:xfrm>
            <a:off x="-142908" y="500042"/>
            <a:ext cx="9286908" cy="1571636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1A599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0" y="14285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INSPECTION</a:t>
            </a:r>
            <a:r>
              <a:rPr lang="fr-FR" sz="16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GENERALE DE L’ADMINISTRATION</a:t>
            </a:r>
            <a:endParaRPr lang="fr-FR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2606A4-7C6E-4CBF-A81B-5791F0D91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659" y="5460292"/>
            <a:ext cx="1224681" cy="122468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6643734" cy="1143000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A569F"/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rgbClr val="1A569F"/>
              </a:buClr>
              <a:defRPr/>
            </a:lvl2pPr>
            <a:lvl3pPr>
              <a:buClr>
                <a:srgbClr val="1A569F"/>
              </a:buClr>
              <a:defRPr/>
            </a:lvl3pPr>
            <a:lvl4pPr>
              <a:buClr>
                <a:srgbClr val="1A569F"/>
              </a:buClr>
              <a:defRPr i="1"/>
            </a:lvl4pPr>
            <a:lvl5pPr>
              <a:buClr>
                <a:srgbClr val="1A569F"/>
              </a:buClr>
              <a:defRPr i="1"/>
            </a:lvl5pPr>
            <a:lvl6pPr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1800">
                <a:solidFill>
                  <a:schemeClr val="bg1">
                    <a:lumMod val="50000"/>
                  </a:schemeClr>
                </a:solidFill>
              </a:defRPr>
            </a:lvl6pPr>
            <a:lvl7pPr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7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 err="1"/>
              <a:t>Gfg</a:t>
            </a:r>
            <a:endParaRPr lang="fr-FR" dirty="0"/>
          </a:p>
          <a:p>
            <a:pPr lvl="6"/>
            <a:r>
              <a:rPr lang="fr-FR" dirty="0" err="1"/>
              <a:t>dfs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43158" cy="365125"/>
          </a:xfrm>
        </p:spPr>
        <p:txBody>
          <a:bodyPr/>
          <a:lstStyle>
            <a:lvl1pPr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1C5F23-57A3-4C17-9828-30ACD6F5EBF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Freeform 2"/>
          <p:cNvSpPr>
            <a:spLocks/>
          </p:cNvSpPr>
          <p:nvPr userDrawn="1"/>
        </p:nvSpPr>
        <p:spPr bwMode="auto">
          <a:xfrm rot="20662638">
            <a:off x="6949310" y="6413893"/>
            <a:ext cx="2302962" cy="182613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DE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reeform 1"/>
          <p:cNvSpPr>
            <a:spLocks/>
          </p:cNvSpPr>
          <p:nvPr userDrawn="1"/>
        </p:nvSpPr>
        <p:spPr bwMode="auto">
          <a:xfrm rot="20497359">
            <a:off x="-213038" y="211401"/>
            <a:ext cx="2033152" cy="111954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1A599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A101875-2AEC-4BBF-8984-DF1271905B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50" y="145332"/>
            <a:ext cx="1224681" cy="12246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901014" cy="1143000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A569F"/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rgbClr val="1A569F"/>
              </a:buClr>
              <a:defRPr/>
            </a:lvl2pPr>
            <a:lvl3pPr>
              <a:buClr>
                <a:srgbClr val="1A569F"/>
              </a:buClr>
              <a:defRPr/>
            </a:lvl3pPr>
            <a:lvl4pPr>
              <a:buClr>
                <a:srgbClr val="1A569F"/>
              </a:buClr>
              <a:defRPr i="1"/>
            </a:lvl4pPr>
            <a:lvl5pPr>
              <a:buClr>
                <a:srgbClr val="1A569F"/>
              </a:buClr>
              <a:defRPr i="1"/>
            </a:lvl5pPr>
            <a:lvl6pPr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1800">
                <a:solidFill>
                  <a:schemeClr val="bg1">
                    <a:lumMod val="50000"/>
                  </a:schemeClr>
                </a:solidFill>
              </a:defRPr>
            </a:lvl6pPr>
            <a:lvl7pPr algn="r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1600">
                <a:solidFill>
                  <a:schemeClr val="accent1">
                    <a:lumMod val="75000"/>
                  </a:schemeClr>
                </a:solidFill>
              </a:defRPr>
            </a:lvl7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 err="1"/>
              <a:t>Gfg</a:t>
            </a:r>
            <a:endParaRPr lang="fr-FR" dirty="0"/>
          </a:p>
          <a:p>
            <a:pPr lvl="6"/>
            <a:r>
              <a:rPr lang="fr-FR" dirty="0" err="1"/>
              <a:t>dfs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43158" cy="365125"/>
          </a:xfrm>
        </p:spPr>
        <p:txBody>
          <a:bodyPr/>
          <a:lstStyle>
            <a:lvl1pPr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1C5F23-57A3-4C17-9828-30ACD6F5EBF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Freeform 2"/>
          <p:cNvSpPr>
            <a:spLocks/>
          </p:cNvSpPr>
          <p:nvPr userDrawn="1"/>
        </p:nvSpPr>
        <p:spPr bwMode="auto">
          <a:xfrm rot="20662638">
            <a:off x="6949310" y="6413893"/>
            <a:ext cx="2302962" cy="182613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DE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reeform 1"/>
          <p:cNvSpPr>
            <a:spLocks/>
          </p:cNvSpPr>
          <p:nvPr userDrawn="1"/>
        </p:nvSpPr>
        <p:spPr bwMode="auto">
          <a:xfrm rot="20497359">
            <a:off x="-213038" y="211401"/>
            <a:ext cx="2033152" cy="111954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1A599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13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24" y="3357562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57224" y="1857364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rgbClr val="1A569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84B5144D-0C63-48D3-8BF3-BE74031F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060" cy="365125"/>
          </a:xfrm>
        </p:spPr>
        <p:txBody>
          <a:bodyPr/>
          <a:lstStyle>
            <a:lvl1pPr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1C5F23-57A3-4C17-9828-30ACD6F5EBF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66C808AD-54EC-4098-AFC0-7EA933F7C3E6}"/>
              </a:ext>
            </a:extLst>
          </p:cNvPr>
          <p:cNvSpPr>
            <a:spLocks/>
          </p:cNvSpPr>
          <p:nvPr userDrawn="1"/>
        </p:nvSpPr>
        <p:spPr bwMode="auto">
          <a:xfrm rot="20662638">
            <a:off x="6949310" y="6413893"/>
            <a:ext cx="2302962" cy="182613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DE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reeform 1">
            <a:extLst>
              <a:ext uri="{FF2B5EF4-FFF2-40B4-BE49-F238E27FC236}">
                <a16:creationId xmlns:a16="http://schemas.microsoft.com/office/drawing/2014/main" id="{2ADB898C-B1BA-4EE0-8B47-8E0BF46A6DE8}"/>
              </a:ext>
            </a:extLst>
          </p:cNvPr>
          <p:cNvSpPr>
            <a:spLocks/>
          </p:cNvSpPr>
          <p:nvPr userDrawn="1"/>
        </p:nvSpPr>
        <p:spPr bwMode="auto">
          <a:xfrm rot="20497359">
            <a:off x="-213038" y="211401"/>
            <a:ext cx="2033152" cy="111954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1A599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347011B-A67B-4109-A9EB-3590918916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50" y="145332"/>
            <a:ext cx="1224681" cy="12246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6929486" cy="1143000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060" cy="365125"/>
          </a:xfrm>
        </p:spPr>
        <p:txBody>
          <a:bodyPr/>
          <a:lstStyle>
            <a:lvl1pPr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1C5F23-57A3-4C17-9828-30ACD6F5EBF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Freeform 1"/>
          <p:cNvSpPr>
            <a:spLocks/>
          </p:cNvSpPr>
          <p:nvPr userDrawn="1"/>
        </p:nvSpPr>
        <p:spPr bwMode="auto">
          <a:xfrm rot="20497359">
            <a:off x="-213038" y="211401"/>
            <a:ext cx="2033152" cy="111954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1A599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2"/>
          <p:cNvSpPr>
            <a:spLocks/>
          </p:cNvSpPr>
          <p:nvPr userDrawn="1"/>
        </p:nvSpPr>
        <p:spPr bwMode="auto">
          <a:xfrm rot="20662638">
            <a:off x="6949310" y="6413893"/>
            <a:ext cx="2302962" cy="182613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DE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665705F-17FA-4D5C-96B5-6C869D8457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50" y="145332"/>
            <a:ext cx="1224681" cy="12246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685804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1C5F23-57A3-4C17-9828-30ACD6F5EBF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Freeform 2"/>
          <p:cNvSpPr>
            <a:spLocks/>
          </p:cNvSpPr>
          <p:nvPr userDrawn="1"/>
        </p:nvSpPr>
        <p:spPr bwMode="auto">
          <a:xfrm rot="20662638">
            <a:off x="6949310" y="6413893"/>
            <a:ext cx="2302962" cy="182613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DE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reeform 1"/>
          <p:cNvSpPr>
            <a:spLocks/>
          </p:cNvSpPr>
          <p:nvPr userDrawn="1"/>
        </p:nvSpPr>
        <p:spPr bwMode="auto">
          <a:xfrm rot="20497359">
            <a:off x="-213038" y="211401"/>
            <a:ext cx="2033152" cy="111954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1A599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348AEF3-77EE-4D1A-91E7-B4BFD1CBB7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50" y="145332"/>
            <a:ext cx="1224681" cy="12246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6733" y="214289"/>
            <a:ext cx="6840760" cy="1143000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060" cy="365125"/>
          </a:xfrm>
        </p:spPr>
        <p:txBody>
          <a:bodyPr/>
          <a:lstStyle>
            <a:lvl1pPr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1C5F23-57A3-4C17-9828-30ACD6F5EBF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Freeform 1"/>
          <p:cNvSpPr>
            <a:spLocks/>
          </p:cNvSpPr>
          <p:nvPr userDrawn="1"/>
        </p:nvSpPr>
        <p:spPr bwMode="auto">
          <a:xfrm rot="20497359">
            <a:off x="-213038" y="211401"/>
            <a:ext cx="2033152" cy="111954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1A599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Freeform 2"/>
          <p:cNvSpPr>
            <a:spLocks/>
          </p:cNvSpPr>
          <p:nvPr userDrawn="1"/>
        </p:nvSpPr>
        <p:spPr bwMode="auto">
          <a:xfrm rot="20662638">
            <a:off x="6949310" y="6413893"/>
            <a:ext cx="2302962" cy="182613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DE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C911152-75C8-4063-8497-DBFCAA8EA6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93" y="173449"/>
            <a:ext cx="1224681" cy="12246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6732" y="214289"/>
            <a:ext cx="8093527" cy="1143000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060" cy="365125"/>
          </a:xfrm>
        </p:spPr>
        <p:txBody>
          <a:bodyPr/>
          <a:lstStyle>
            <a:lvl1pPr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1C5F23-57A3-4C17-9828-30ACD6F5EBF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Freeform 1"/>
          <p:cNvSpPr>
            <a:spLocks/>
          </p:cNvSpPr>
          <p:nvPr userDrawn="1"/>
        </p:nvSpPr>
        <p:spPr bwMode="auto">
          <a:xfrm rot="20497359">
            <a:off x="-213038" y="211401"/>
            <a:ext cx="2033152" cy="111954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1A599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Freeform 2"/>
          <p:cNvSpPr>
            <a:spLocks/>
          </p:cNvSpPr>
          <p:nvPr userDrawn="1"/>
        </p:nvSpPr>
        <p:spPr bwMode="auto">
          <a:xfrm rot="20662638">
            <a:off x="6949310" y="6413893"/>
            <a:ext cx="2302962" cy="182613"/>
          </a:xfrm>
          <a:custGeom>
            <a:avLst/>
            <a:gdLst>
              <a:gd name="T0" fmla="*/ 0 w 2448"/>
              <a:gd name="T1" fmla="*/ 1826895 h 238"/>
              <a:gd name="T2" fmla="*/ 9935845 w 2448"/>
              <a:gd name="T3" fmla="*/ 537322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82550">
            <a:solidFill>
              <a:srgbClr val="DE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91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67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BD20C-F94B-453D-B3F5-170CDB00783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9" r:id="rId3"/>
    <p:sldLayoutId id="2147483699" r:id="rId4"/>
    <p:sldLayoutId id="2147483700" r:id="rId5"/>
    <p:sldLayoutId id="2147483701" r:id="rId6"/>
    <p:sldLayoutId id="2147483702" r:id="rId7"/>
    <p:sldLayoutId id="2147483708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A569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A569F"/>
        </a:buClr>
        <a:buFont typeface="Wingdings" pitchFamily="2" charset="2"/>
        <a:buChar char="§"/>
        <a:defRPr sz="3200" b="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A569F"/>
        </a:buClr>
        <a:buFont typeface="Wingdings" pitchFamily="2" charset="2"/>
        <a:buChar char="§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A569F"/>
        </a:buClr>
        <a:buFont typeface="Wingdings" pitchFamily="2" charset="2"/>
        <a:buChar char="§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A569F"/>
        </a:buClr>
        <a:buFont typeface="Wingdings" pitchFamily="2" charset="2"/>
        <a:buChar char="§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A569F"/>
        </a:buClr>
        <a:buFont typeface="Wingdings" pitchFamily="2" charset="2"/>
        <a:buChar char="§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rgbClr val="1A569F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rgbClr val="1A569F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ieur.gouv.fr/Publications/Rapports-de-l-IGA/Rapports-annuels-d-activite-IGA/Rapport-d-activite-2023" TargetMode="External"/><Relationship Id="rId2" Type="http://schemas.openxmlformats.org/officeDocument/2006/relationships/hyperlink" Target="https://www.interieur.gouv.fr/Publications/Rapports-de-l-IGA/Rapports-annuels-d-actRivite-IGA/Rapport-d-activite-2023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51668-DDF4-46E1-9D82-CA091708A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772400" cy="1800200"/>
          </a:xfrm>
        </p:spPr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Rejoignez l’IGA! 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B86CA1-73B4-4E8B-B0F9-CD3F83BEE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972304" cy="1872208"/>
          </a:xfrm>
        </p:spPr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Webinaire d’information</a:t>
            </a:r>
          </a:p>
          <a:p>
            <a:r>
              <a:rPr lang="fr-FR" dirty="0" smtClean="0"/>
              <a:t>23 avril 2024</a:t>
            </a:r>
          </a:p>
          <a:p>
            <a:r>
              <a:rPr lang="fr-FR" dirty="0" smtClean="0"/>
              <a:t>10h30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4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14290"/>
            <a:ext cx="7178000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Quels acquis après </a:t>
            </a:r>
            <a:r>
              <a:rPr lang="fr-FR" sz="3600" dirty="0"/>
              <a:t>l’IGA </a:t>
            </a:r>
            <a:r>
              <a:rPr lang="fr-FR" sz="3600" dirty="0" smtClean="0"/>
              <a:t>et pour la suite de la vie professionnelle?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92883"/>
            <a:ext cx="8435280" cy="5328592"/>
          </a:xfrm>
        </p:spPr>
        <p:txBody>
          <a:bodyPr>
            <a:normAutofit fontScale="70000" lnSpcReduction="20000"/>
          </a:bodyPr>
          <a:lstStyle/>
          <a:p>
            <a:r>
              <a:rPr lang="fr-FR" sz="4000" dirty="0"/>
              <a:t>Des compétences </a:t>
            </a:r>
            <a:r>
              <a:rPr lang="fr-FR" sz="4000" dirty="0" smtClean="0"/>
              <a:t>acquises en phase avec les compétences attendues de l’encadrement supérieur de l’Etat (cf. référentiel des compétences de la DIESE)</a:t>
            </a:r>
          </a:p>
          <a:p>
            <a:r>
              <a:rPr lang="fr-FR" sz="4000" dirty="0" smtClean="0"/>
              <a:t>Une vision interministérielle, rigoureuse </a:t>
            </a:r>
            <a:r>
              <a:rPr lang="fr-FR" sz="4000" dirty="0"/>
              <a:t>et opérationnelle </a:t>
            </a:r>
            <a:r>
              <a:rPr lang="fr-FR" sz="4000" dirty="0" smtClean="0"/>
              <a:t>de l’action publique</a:t>
            </a:r>
          </a:p>
          <a:p>
            <a:r>
              <a:rPr lang="fr-FR" sz="4000" dirty="0" smtClean="0"/>
              <a:t>Un réseau voire une « diaspora » : membres de l’IGA et des autres inspections et des services inspectés, dans l’ensemble des secteurs de la vie publique</a:t>
            </a:r>
          </a:p>
          <a:p>
            <a:r>
              <a:rPr lang="fr-FR" sz="4000" dirty="0" smtClean="0"/>
              <a:t>Une méthode de travail fondée sur l’objectivation et un esprit critique (pilotage par les risques et capacité d’alerte)</a:t>
            </a:r>
          </a:p>
          <a:p>
            <a:r>
              <a:rPr lang="fr-FR" sz="4000" dirty="0" smtClean="0"/>
              <a:t>La possibilité de revenir à l’IGA dans la suite de son parcours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92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7910" y="116632"/>
            <a:ext cx="71780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Quelles perspectives après l’IGA 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59631"/>
            <a:ext cx="8229600" cy="5096719"/>
          </a:xfrm>
        </p:spPr>
        <p:txBody>
          <a:bodyPr>
            <a:normAutofit fontScale="40000" lnSpcReduction="20000"/>
          </a:bodyPr>
          <a:lstStyle/>
          <a:p>
            <a:r>
              <a:rPr lang="fr-FR" sz="7000" dirty="0"/>
              <a:t>Un accompagnement par le référent-mobilité</a:t>
            </a:r>
          </a:p>
          <a:p>
            <a:r>
              <a:rPr lang="fr-FR" sz="8000" dirty="0" smtClean="0"/>
              <a:t>Q</a:t>
            </a:r>
            <a:r>
              <a:rPr lang="fr-FR" sz="7000" dirty="0" smtClean="0"/>
              <a:t>uelques exemples au MIOM et dans ses opérateurs </a:t>
            </a:r>
          </a:p>
          <a:p>
            <a:pPr lvl="1"/>
            <a:r>
              <a:rPr lang="fr-FR" sz="7000" dirty="0" smtClean="0"/>
              <a:t>Postes </a:t>
            </a:r>
            <a:r>
              <a:rPr lang="fr-FR" sz="7000" dirty="0"/>
              <a:t>de sous-préfets </a:t>
            </a:r>
            <a:r>
              <a:rPr lang="fr-FR" sz="7000" dirty="0" smtClean="0"/>
              <a:t>: </a:t>
            </a:r>
          </a:p>
          <a:p>
            <a:pPr lvl="2"/>
            <a:r>
              <a:rPr lang="fr-FR" sz="4500" dirty="0"/>
              <a:t>d</a:t>
            </a:r>
            <a:r>
              <a:rPr lang="fr-FR" sz="4500" dirty="0" smtClean="0"/>
              <a:t>irecteur de cabinet du Maine-et-Loire</a:t>
            </a:r>
          </a:p>
          <a:p>
            <a:pPr lvl="2"/>
            <a:r>
              <a:rPr lang="fr-FR" sz="4500" dirty="0" smtClean="0"/>
              <a:t>sous-préfet </a:t>
            </a:r>
            <a:r>
              <a:rPr lang="fr-FR" sz="4500" dirty="0"/>
              <a:t>chargée de mission « habitat insalubre » à la préfecture de </a:t>
            </a:r>
            <a:r>
              <a:rPr lang="fr-FR" sz="4500" dirty="0" smtClean="0"/>
              <a:t>Seine-Saint-Denis</a:t>
            </a:r>
          </a:p>
          <a:p>
            <a:pPr lvl="2"/>
            <a:r>
              <a:rPr lang="fr-FR" sz="4500" dirty="0" smtClean="0"/>
              <a:t>sous-préfet </a:t>
            </a:r>
            <a:r>
              <a:rPr lang="fr-FR" sz="4500" dirty="0"/>
              <a:t>chargée de la lutte contre l’immigration irrégulière à </a:t>
            </a:r>
            <a:r>
              <a:rPr lang="fr-FR" sz="4500" dirty="0" smtClean="0"/>
              <a:t>Mayotte</a:t>
            </a:r>
          </a:p>
          <a:p>
            <a:pPr lvl="1"/>
            <a:r>
              <a:rPr lang="fr-FR" sz="7000" dirty="0" smtClean="0"/>
              <a:t>Postes en administration centrale : </a:t>
            </a:r>
          </a:p>
          <a:p>
            <a:pPr lvl="2"/>
            <a:r>
              <a:rPr lang="fr-FR" sz="4500" dirty="0" smtClean="0"/>
              <a:t>Directeur de projet pilotage des travaux de transformation de la fonction RH et soutien de la police nationale</a:t>
            </a:r>
          </a:p>
          <a:p>
            <a:pPr lvl="2"/>
            <a:r>
              <a:rPr lang="fr-FR" sz="4500" dirty="0" smtClean="0"/>
              <a:t>Adjoint </a:t>
            </a:r>
            <a:r>
              <a:rPr lang="fr-FR" sz="4500" dirty="0"/>
              <a:t>au </a:t>
            </a:r>
            <a:r>
              <a:rPr lang="fr-FR" sz="4500" dirty="0" smtClean="0"/>
              <a:t>sous-directeur de </a:t>
            </a:r>
            <a:r>
              <a:rPr lang="fr-FR" sz="4500" dirty="0"/>
              <a:t>l’animation et du </a:t>
            </a:r>
            <a:r>
              <a:rPr lang="fr-FR" sz="4500" dirty="0" smtClean="0"/>
              <a:t>financement de </a:t>
            </a:r>
            <a:r>
              <a:rPr lang="fr-FR" sz="4500" dirty="0"/>
              <a:t>la politique de </a:t>
            </a:r>
            <a:r>
              <a:rPr lang="fr-FR" sz="4500" dirty="0" smtClean="0"/>
              <a:t>l’asile à la DGEF</a:t>
            </a:r>
          </a:p>
          <a:p>
            <a:pPr lvl="2"/>
            <a:r>
              <a:rPr lang="fr-FR" sz="4500" dirty="0" smtClean="0"/>
              <a:t>Chef du </a:t>
            </a:r>
            <a:r>
              <a:rPr lang="fr-FR" sz="4500" dirty="0"/>
              <a:t>bureau </a:t>
            </a:r>
            <a:r>
              <a:rPr lang="fr-FR" sz="4500" dirty="0" smtClean="0"/>
              <a:t>du </a:t>
            </a:r>
            <a:r>
              <a:rPr lang="fr-FR" sz="4500" dirty="0"/>
              <a:t>financement des transferts de compétences </a:t>
            </a:r>
            <a:r>
              <a:rPr lang="fr-FR" sz="4500" dirty="0" smtClean="0"/>
              <a:t>à la DGCL</a:t>
            </a:r>
            <a:endParaRPr lang="fr-FR" sz="4500" dirty="0"/>
          </a:p>
          <a:p>
            <a:pPr lvl="1"/>
            <a:r>
              <a:rPr lang="fr-FR" sz="7000" dirty="0" smtClean="0"/>
              <a:t>Opérateurs : </a:t>
            </a:r>
          </a:p>
          <a:p>
            <a:pPr lvl="2"/>
            <a:r>
              <a:rPr lang="fr-FR" sz="4500" dirty="0" smtClean="0"/>
              <a:t>Secrétaire général de l’agence </a:t>
            </a:r>
            <a:r>
              <a:rPr lang="fr-FR" sz="4500" dirty="0"/>
              <a:t>nationale de cohésion des territoires </a:t>
            </a:r>
            <a:r>
              <a:rPr lang="fr-FR" sz="4500" dirty="0" smtClean="0"/>
              <a:t>(ANCT)</a:t>
            </a:r>
          </a:p>
          <a:p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00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14290"/>
            <a:ext cx="7178000" cy="1143000"/>
          </a:xfrm>
        </p:spPr>
        <p:txBody>
          <a:bodyPr>
            <a:normAutofit/>
          </a:bodyPr>
          <a:lstStyle/>
          <a:p>
            <a:r>
              <a:rPr lang="fr-FR" sz="3600" dirty="0"/>
              <a:t>Quelles perspectives après l’IGA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Quelques exemples hors du MIOM :   </a:t>
            </a:r>
          </a:p>
          <a:p>
            <a:pPr lvl="1"/>
            <a:r>
              <a:rPr lang="fr-FR" dirty="0" smtClean="0"/>
              <a:t>Directeur de cabinet de la présidente de l’Assemblée </a:t>
            </a:r>
            <a:r>
              <a:rPr lang="fr-FR" dirty="0"/>
              <a:t>N</a:t>
            </a:r>
            <a:r>
              <a:rPr lang="fr-FR" dirty="0" smtClean="0"/>
              <a:t>ationale</a:t>
            </a:r>
          </a:p>
          <a:p>
            <a:pPr lvl="1"/>
            <a:r>
              <a:rPr lang="fr-FR" dirty="0" smtClean="0"/>
              <a:t>Ministère </a:t>
            </a:r>
            <a:r>
              <a:rPr lang="fr-FR" dirty="0"/>
              <a:t>des </a:t>
            </a:r>
            <a:r>
              <a:rPr lang="fr-FR" dirty="0" smtClean="0"/>
              <a:t>Armées : </a:t>
            </a:r>
          </a:p>
          <a:p>
            <a:pPr lvl="2"/>
            <a:r>
              <a:rPr lang="fr-FR" dirty="0" smtClean="0"/>
              <a:t>Cheffe du </a:t>
            </a:r>
            <a:r>
              <a:rPr lang="fr-FR" dirty="0"/>
              <a:t>service de l'aménagement des territoires et de l'immobilier </a:t>
            </a:r>
            <a:endParaRPr lang="fr-FR" dirty="0" smtClean="0"/>
          </a:p>
          <a:p>
            <a:pPr lvl="1"/>
            <a:r>
              <a:rPr lang="fr-FR" dirty="0" smtClean="0"/>
              <a:t>Auditeur au Conseil d’Etat </a:t>
            </a:r>
          </a:p>
          <a:p>
            <a:pPr lvl="1"/>
            <a:r>
              <a:rPr lang="fr-FR" dirty="0" smtClean="0"/>
              <a:t>Directeur général adjoint du pôle social du département du Puy-de-Dôme </a:t>
            </a:r>
          </a:p>
          <a:p>
            <a:pPr lvl="1"/>
            <a:r>
              <a:rPr lang="fr-FR" dirty="0" smtClean="0"/>
              <a:t>EUROPOL, senior spécialiste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66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 aller plus loin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8366" y="1276053"/>
            <a:ext cx="8147248" cy="5445422"/>
          </a:xfrm>
        </p:spPr>
        <p:txBody>
          <a:bodyPr>
            <a:normAutofit fontScale="92500" lnSpcReduction="10000"/>
          </a:bodyPr>
          <a:lstStyle/>
          <a:p>
            <a:r>
              <a:rPr lang="fr-FR" sz="1800" dirty="0" smtClean="0"/>
              <a:t>Rapport d’activité 2023 disponible en suivant ce lien:</a:t>
            </a:r>
          </a:p>
          <a:p>
            <a:pPr marL="0" indent="0">
              <a:buNone/>
            </a:pPr>
            <a:r>
              <a:rPr lang="fr-FR" sz="1800" dirty="0" smtClean="0">
                <a:hlinkClick r:id="rId2"/>
              </a:rPr>
              <a:t>https</a:t>
            </a:r>
            <a:r>
              <a:rPr lang="fr-FR" sz="1800" dirty="0">
                <a:hlinkClick r:id="rId2"/>
              </a:rPr>
              <a:t>://www.interieur.gouv.fr/Publications/Rapports-de-l-IGA/Rapports-annuels-d-actRivite-IGA/Rapport-d-activite-2023</a:t>
            </a:r>
            <a:endParaRPr lang="fr-FR" sz="1800" dirty="0"/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pPr marL="0" indent="0">
              <a:buNone/>
            </a:pPr>
            <a:endParaRPr lang="fr-FR" sz="1800" dirty="0" smtClean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r>
              <a:rPr lang="fr-FR" sz="1800" dirty="0"/>
              <a:t>Rapport d’activité 2023 du comité de sélection</a:t>
            </a:r>
          </a:p>
          <a:p>
            <a:r>
              <a:rPr lang="fr-FR" sz="1800" dirty="0"/>
              <a:t>FAQ</a:t>
            </a:r>
          </a:p>
          <a:p>
            <a:pPr marL="0" indent="0">
              <a:buNone/>
            </a:pPr>
            <a:r>
              <a:rPr lang="fr-FR" sz="1800" dirty="0"/>
              <a:t>https://www.interieur.gouv.fr/Le-ministere/Inspection-generale-de-l-administration/Actualites</a:t>
            </a:r>
            <a:endParaRPr lang="fr-FR" sz="1800" dirty="0" smtClean="0"/>
          </a:p>
          <a:p>
            <a:endParaRPr lang="fr-FR" sz="1800" dirty="0" smtClean="0">
              <a:hlinkClick r:id="rId3"/>
            </a:endParaRPr>
          </a:p>
          <a:p>
            <a:endParaRPr lang="fr-FR" sz="1800" dirty="0" smtClean="0">
              <a:hlinkClick r:id="rId3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97337"/>
            <a:ext cx="2735715" cy="328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Suiviez l’IGA sur les réseaux sociaux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8366" y="1276053"/>
            <a:ext cx="8147248" cy="4525963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22839" t="26561" r="32133" b="31675"/>
          <a:stretch/>
        </p:blipFill>
        <p:spPr>
          <a:xfrm>
            <a:off x="109841" y="2636912"/>
            <a:ext cx="4968552" cy="25922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3601" t="33286" r="37021" b="14914"/>
          <a:stretch/>
        </p:blipFill>
        <p:spPr>
          <a:xfrm>
            <a:off x="2958990" y="3573016"/>
            <a:ext cx="5429434" cy="266429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/>
          <a:srcRect l="39910" t="34286" r="56925" b="61213"/>
          <a:stretch/>
        </p:blipFill>
        <p:spPr>
          <a:xfrm>
            <a:off x="7536600" y="2760683"/>
            <a:ext cx="707808" cy="56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Déroulement du webinaire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fr-FR" sz="3500" dirty="0" smtClean="0"/>
              <a:t>Présentation de l’organisation de l’IGA et de ses missions : Michel ROUZEAU, chef de l’IGA (15’)</a:t>
            </a:r>
          </a:p>
          <a:p>
            <a:r>
              <a:rPr lang="fr-FR" sz="3500" dirty="0" smtClean="0"/>
              <a:t>Témoignages : </a:t>
            </a:r>
          </a:p>
          <a:p>
            <a:pPr lvl="1"/>
            <a:r>
              <a:rPr lang="fr-FR" sz="3000" dirty="0" smtClean="0"/>
              <a:t>Ludivine CHAUVET, inspectrice (5’)</a:t>
            </a:r>
          </a:p>
          <a:p>
            <a:pPr lvl="1"/>
            <a:r>
              <a:rPr lang="fr-FR" sz="3000" dirty="0" smtClean="0"/>
              <a:t>Frédéric ROUSSEL, inspecteur général adjoint (5’)</a:t>
            </a:r>
          </a:p>
          <a:p>
            <a:r>
              <a:rPr lang="fr-FR" sz="3500" dirty="0" smtClean="0"/>
              <a:t>Réponses aux questions (exclusivement par chat)</a:t>
            </a:r>
          </a:p>
          <a:p>
            <a:r>
              <a:rPr lang="fr-FR" sz="3500" dirty="0" smtClean="0"/>
              <a:t>Modératrice </a:t>
            </a:r>
            <a:r>
              <a:rPr lang="fr-FR" sz="3500" dirty="0"/>
              <a:t>: Anne BADONNEL, secrétaire générale de </a:t>
            </a:r>
            <a:r>
              <a:rPr lang="fr-FR" sz="3500" dirty="0" smtClean="0"/>
              <a:t>l’IGA</a:t>
            </a:r>
          </a:p>
          <a:p>
            <a:r>
              <a:rPr lang="fr-FR" sz="3500" dirty="0" smtClean="0"/>
              <a:t>Enregistrement du webinaire et </a:t>
            </a:r>
            <a:r>
              <a:rPr lang="fr-FR" sz="3500" dirty="0" err="1" smtClean="0"/>
              <a:t>replay</a:t>
            </a:r>
            <a:endParaRPr lang="fr-FR" sz="3500" dirty="0" smtClean="0"/>
          </a:p>
          <a:p>
            <a:r>
              <a:rPr lang="fr-FR" sz="3500" dirty="0" smtClean="0"/>
              <a:t>Pas de questions individuelles</a:t>
            </a:r>
            <a:endParaRPr lang="fr-FR" sz="35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803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F1E614C-752A-46AB-B6EF-12D9D25EC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541484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Qu’est-ce que l’IGA?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61D167-6F0B-4371-92A0-B36824A1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1F1E614C-752A-46AB-B6EF-12D9D25EC923}"/>
              </a:ext>
            </a:extLst>
          </p:cNvPr>
          <p:cNvSpPr txBox="1">
            <a:spLocks/>
          </p:cNvSpPr>
          <p:nvPr/>
        </p:nvSpPr>
        <p:spPr>
          <a:xfrm>
            <a:off x="683568" y="3357562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itchFamily="2" charset="2"/>
              <a:buNone/>
              <a:defRPr sz="3600" b="0" kern="1200">
                <a:solidFill>
                  <a:srgbClr val="1A569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33431" t="19132" r="33757" b="15932"/>
          <a:stretch/>
        </p:blipFill>
        <p:spPr>
          <a:xfrm>
            <a:off x="2123728" y="1418189"/>
            <a:ext cx="4652468" cy="517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A39A5C-776E-4CFE-8426-D1688311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Une inspection interministérielle de haut </a:t>
            </a:r>
            <a:r>
              <a:rPr lang="fr-FR" sz="3600" dirty="0" smtClean="0"/>
              <a:t>niveau qui fait référence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3249E5-5043-4164-AA5E-0B5B2D06B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22" y="1428206"/>
            <a:ext cx="8424936" cy="5293269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8000" b="1" dirty="0" smtClean="0"/>
              <a:t>Une </a:t>
            </a:r>
            <a:r>
              <a:rPr lang="fr-FR" sz="8000" b="1" dirty="0"/>
              <a:t>inspection </a:t>
            </a:r>
            <a:r>
              <a:rPr lang="fr-FR" sz="8000" b="1" dirty="0" smtClean="0"/>
              <a:t>interministérielle experte </a:t>
            </a:r>
            <a:r>
              <a:rPr lang="fr-FR" sz="8000" b="1" dirty="0"/>
              <a:t>de haut niveau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8000" dirty="0" smtClean="0"/>
              <a:t>Des </a:t>
            </a:r>
            <a:r>
              <a:rPr lang="fr-FR" sz="8000" dirty="0" err="1" smtClean="0"/>
              <a:t>inspectants</a:t>
            </a:r>
            <a:r>
              <a:rPr lang="fr-FR" sz="8000" dirty="0" smtClean="0"/>
              <a:t> issus des trois fonctions publiques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8000" dirty="0" smtClean="0"/>
              <a:t>Une </a:t>
            </a:r>
            <a:r>
              <a:rPr lang="fr-FR" sz="8000" dirty="0"/>
              <a:t>vocation interministérielle qui la conduit à intervenir sur saisine du Premier ministre et de nombreux membres du Gouvernement, dont ceux en charge des collectivités </a:t>
            </a:r>
            <a:r>
              <a:rPr lang="fr-FR" sz="8000" dirty="0" smtClean="0"/>
              <a:t>territoriales, de la citoyenneté et de la fonction publique notamment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8000" dirty="0" smtClean="0"/>
              <a:t>L’une </a:t>
            </a:r>
            <a:r>
              <a:rPr lang="fr-FR" sz="8000" dirty="0"/>
              <a:t>des trois inspections interministérielles de </a:t>
            </a:r>
            <a:r>
              <a:rPr lang="fr-FR" sz="8000" dirty="0" smtClean="0"/>
              <a:t>l’État avec l’IGF et l’IGAS; 50% des </a:t>
            </a:r>
            <a:r>
              <a:rPr lang="fr-FR" sz="8000" dirty="0"/>
              <a:t>missions sont</a:t>
            </a:r>
            <a:r>
              <a:rPr lang="fr-FR" sz="8000" dirty="0">
                <a:solidFill>
                  <a:srgbClr val="FF0000"/>
                </a:solidFill>
              </a:rPr>
              <a:t> </a:t>
            </a:r>
            <a:r>
              <a:rPr lang="fr-FR" sz="8000" dirty="0"/>
              <a:t>réalisées avec des inspections </a:t>
            </a:r>
            <a:r>
              <a:rPr lang="fr-FR" sz="8000" dirty="0" smtClean="0"/>
              <a:t>générales d’autres ministères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8000" dirty="0"/>
              <a:t>Participation à l’inspection des services de renseignement (ISR)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sz="8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sz="8000" b="1" dirty="0"/>
              <a:t>Un </a:t>
            </a:r>
            <a:r>
              <a:rPr lang="fr-FR" sz="8000" b="1" dirty="0" smtClean="0"/>
              <a:t>service </a:t>
            </a:r>
            <a:r>
              <a:rPr lang="fr-FR" sz="8000" b="1" dirty="0"/>
              <a:t>placé sous l’autorité directe du ministre de </a:t>
            </a:r>
            <a:r>
              <a:rPr lang="fr-FR" sz="8000" b="1" dirty="0" smtClean="0"/>
              <a:t>l’intérieur et des outre-mer (MIOM)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8000" dirty="0"/>
              <a:t>Une compétence à l'égard des services centraux et déconcentrés de l'Etat qui relèvent </a:t>
            </a:r>
            <a:r>
              <a:rPr lang="fr-FR" sz="8000" dirty="0" smtClean="0"/>
              <a:t>du MIOM, </a:t>
            </a:r>
            <a:r>
              <a:rPr lang="fr-FR" sz="8000" dirty="0"/>
              <a:t>ainsi que de ses </a:t>
            </a:r>
            <a:r>
              <a:rPr lang="fr-FR" sz="8000" dirty="0" smtClean="0"/>
              <a:t>opérateurs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8000" dirty="0" smtClean="0"/>
              <a:t>Des </a:t>
            </a:r>
            <a:r>
              <a:rPr lang="fr-FR" sz="8000" dirty="0"/>
              <a:t>m</a:t>
            </a:r>
            <a:r>
              <a:rPr lang="fr-FR" sz="8000" dirty="0" smtClean="0"/>
              <a:t>issions </a:t>
            </a:r>
            <a:r>
              <a:rPr lang="fr-FR" sz="8000" dirty="0"/>
              <a:t>d’évaluation des politiques publiques, d’audit interne, et d’appui aux </a:t>
            </a:r>
            <a:r>
              <a:rPr lang="fr-FR" sz="8000" dirty="0" smtClean="0"/>
              <a:t>services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8000" dirty="0" smtClean="0"/>
              <a:t>Des missions d’enquête administrative (sur des manquements déontologiques)</a:t>
            </a:r>
            <a:endParaRPr lang="fr-FR" sz="8000" dirty="0"/>
          </a:p>
          <a:p>
            <a:pPr>
              <a:buFont typeface="Wingdings" panose="05000000000000000000" pitchFamily="2" charset="2"/>
              <a:buChar char="ü"/>
            </a:pPr>
            <a:endParaRPr lang="fr-FR" sz="2800" dirty="0"/>
          </a:p>
          <a:p>
            <a:pPr>
              <a:buFont typeface="Wingdings" panose="05000000000000000000" pitchFamily="2" charset="2"/>
              <a:buChar char="ü"/>
            </a:pPr>
            <a:endParaRPr lang="fr-FR" sz="2500" dirty="0"/>
          </a:p>
          <a:p>
            <a:pPr marL="457200" lvl="1" indent="0">
              <a:buNone/>
            </a:pPr>
            <a:endParaRPr lang="fr-FR" sz="2000" dirty="0"/>
          </a:p>
          <a:p>
            <a:pPr marL="457200" lvl="1" indent="0">
              <a:buClr>
                <a:schemeClr val="accent2"/>
              </a:buClr>
              <a:buNone/>
            </a:pPr>
            <a:endParaRPr lang="fr-FR" sz="2000" dirty="0"/>
          </a:p>
          <a:p>
            <a:pPr marL="457200" lvl="1" indent="0">
              <a:buClr>
                <a:schemeClr val="accent2"/>
              </a:buClr>
              <a:buNone/>
            </a:pPr>
            <a:endParaRPr lang="fr-FR" sz="2000" dirty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BF01C0-09E0-4C7F-B802-47DBC25D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37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31011"/>
            <a:ext cx="1345185" cy="134518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BFDA67F-F420-4EF5-8299-987E2666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L’IGA en chiffres en </a:t>
            </a:r>
            <a:r>
              <a:rPr lang="fr-FR" dirty="0" smtClean="0"/>
              <a:t>2023</a:t>
            </a:r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D3CE32DF-504E-4960-8FBB-1E41A2B2A0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727206"/>
              </p:ext>
            </p:extLst>
          </p:nvPr>
        </p:nvGraphicFramePr>
        <p:xfrm>
          <a:off x="457200" y="1196752"/>
          <a:ext cx="8229600" cy="54195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4480">
                  <a:extLst>
                    <a:ext uri="{9D8B030D-6E8A-4147-A177-3AD203B41FA5}">
                      <a16:colId xmlns:a16="http://schemas.microsoft.com/office/drawing/2014/main" val="4260297107"/>
                    </a:ext>
                  </a:extLst>
                </a:gridCol>
                <a:gridCol w="6995120">
                  <a:extLst>
                    <a:ext uri="{9D8B030D-6E8A-4147-A177-3AD203B41FA5}">
                      <a16:colId xmlns:a16="http://schemas.microsoft.com/office/drawing/2014/main" val="1204052615"/>
                    </a:ext>
                  </a:extLst>
                </a:gridCol>
              </a:tblGrid>
              <a:tr h="11711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 dirty="0" smtClean="0"/>
                        <a:t>72 inspecteurs, inspecteurs</a:t>
                      </a:r>
                      <a:r>
                        <a:rPr lang="fr-FR" sz="2400" baseline="0" dirty="0" smtClean="0"/>
                        <a:t> généraux adjoints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/>
                        <a:t>et inspecteurs généraux </a:t>
                      </a:r>
                      <a:r>
                        <a:rPr lang="fr-FR" sz="2400" dirty="0" smtClean="0"/>
                        <a:t>en activité </a:t>
                      </a:r>
                      <a:endParaRPr lang="fr-FR" sz="2400" dirty="0"/>
                    </a:p>
                    <a:p>
                      <a:pPr algn="just"/>
                      <a:endParaRPr lang="fr-FR" sz="2400" dirty="0" smtClean="0"/>
                    </a:p>
                    <a:p>
                      <a:pPr algn="just"/>
                      <a:endParaRPr lang="fr-FR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494627"/>
                  </a:ext>
                </a:extLst>
              </a:tr>
              <a:tr h="92789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  <a:r>
                        <a:rPr lang="fr-F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112 rapports remis, 106 missions lancées sur l’année</a:t>
                      </a:r>
                    </a:p>
                    <a:p>
                      <a:endParaRPr lang="fr-F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1172892"/>
                  </a:ext>
                </a:extLst>
              </a:tr>
              <a:tr h="174847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aseline="0" dirty="0" smtClean="0"/>
                        <a:t>54 missions en interministériel, </a:t>
                      </a:r>
                      <a:r>
                        <a:rPr lang="fr-FR" sz="2400" dirty="0" smtClean="0"/>
                        <a:t>réalisées </a:t>
                      </a:r>
                      <a:r>
                        <a:rPr lang="fr-FR" sz="2400" dirty="0"/>
                        <a:t>avec d'autres </a:t>
                      </a:r>
                      <a:r>
                        <a:rPr lang="fr-FR" sz="2400" dirty="0" smtClean="0"/>
                        <a:t>inspections et</a:t>
                      </a:r>
                      <a:r>
                        <a:rPr lang="fr-FR" sz="2400" baseline="0" dirty="0" smtClean="0"/>
                        <a:t> contrôles / conseils généraux</a:t>
                      </a:r>
                    </a:p>
                    <a:p>
                      <a:endParaRPr lang="fr-FR" sz="2400" dirty="0" smtClean="0"/>
                    </a:p>
                    <a:p>
                      <a:r>
                        <a:rPr lang="fr-FR" sz="2400" dirty="0" smtClean="0"/>
                        <a:t>10 105 Personnes auditionnées</a:t>
                      </a:r>
                      <a:endParaRPr lang="fr-FR" sz="2400" baseline="0" dirty="0" smtClean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1719990"/>
                  </a:ext>
                </a:extLst>
              </a:tr>
              <a:tr h="92789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aseline="0" dirty="0" smtClean="0"/>
                        <a:t>Localisation : 40 avenue des Terroirs de France, 75012 </a:t>
                      </a:r>
                      <a:endParaRPr lang="fr-FR" sz="2400" dirty="0" smtClean="0"/>
                    </a:p>
                    <a:p>
                      <a:endParaRPr lang="fr-FR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0500208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B3775C-37EC-4054-815F-32AB3FE6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860390B-59D3-4F93-A525-7FE825A12A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799" y="1268760"/>
            <a:ext cx="688908" cy="6889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66CEBF9-EB0D-40DA-9B18-8B374B5F4CF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576" y="2732297"/>
            <a:ext cx="688908" cy="6889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9C4A79E-924D-4069-AA49-C658EA172EE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576" y="3789040"/>
            <a:ext cx="774259" cy="77425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D08B299-7733-4BD6-8276-FE118F1EDBF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1799" y="5764428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7FD009-4DFC-47EC-8F36-1A8FBB7BE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31930"/>
            <a:ext cx="7167740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Quelques missions réalisées </a:t>
            </a:r>
            <a:br>
              <a:rPr lang="fr-FR" sz="3600" dirty="0" smtClean="0"/>
            </a:br>
            <a:r>
              <a:rPr lang="fr-FR" sz="3600" dirty="0" smtClean="0"/>
              <a:t>en 2023 et en 2024</a:t>
            </a:r>
            <a:endParaRPr lang="fr-FR" sz="360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3F67F9E-8C09-494B-BB9E-39FB04EBD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648" y="1396928"/>
            <a:ext cx="3790070" cy="232940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fr-FR" sz="7200" b="1" dirty="0"/>
              <a:t>Sécurité </a:t>
            </a:r>
            <a:r>
              <a:rPr lang="fr-FR" sz="7200" b="1" dirty="0" smtClean="0"/>
              <a:t>intérieure </a:t>
            </a:r>
            <a:endParaRPr lang="fr-FR" sz="7200" b="1" dirty="0"/>
          </a:p>
          <a:p>
            <a:pPr algn="just"/>
            <a:r>
              <a:rPr lang="fr-FR" sz="7200" dirty="0"/>
              <a:t>La prise en </a:t>
            </a:r>
            <a:r>
              <a:rPr lang="fr-FR" sz="7200" dirty="0" smtClean="0"/>
              <a:t>charge des </a:t>
            </a:r>
            <a:r>
              <a:rPr lang="fr-FR" sz="7200" dirty="0"/>
              <a:t>mineurs </a:t>
            </a:r>
            <a:r>
              <a:rPr lang="fr-FR" sz="7200" dirty="0" smtClean="0"/>
              <a:t>radicalisés</a:t>
            </a:r>
          </a:p>
          <a:p>
            <a:pPr algn="just"/>
            <a:r>
              <a:rPr lang="fr-FR" sz="7200" dirty="0"/>
              <a:t>La réforme </a:t>
            </a:r>
            <a:r>
              <a:rPr lang="fr-FR" sz="7200" dirty="0" smtClean="0"/>
              <a:t>territoriale de </a:t>
            </a:r>
            <a:r>
              <a:rPr lang="fr-FR" sz="7200" dirty="0"/>
              <a:t>la </a:t>
            </a:r>
            <a:r>
              <a:rPr lang="fr-FR" sz="7200" dirty="0" smtClean="0"/>
              <a:t>police nationale</a:t>
            </a:r>
          </a:p>
          <a:p>
            <a:pPr algn="just"/>
            <a:r>
              <a:rPr lang="fr-FR" sz="7200" dirty="0"/>
              <a:t>Violences urbaines : </a:t>
            </a:r>
            <a:r>
              <a:rPr lang="fr-FR" sz="7200" i="1" dirty="0" smtClean="0"/>
              <a:t>l’analyse du </a:t>
            </a:r>
            <a:r>
              <a:rPr lang="fr-FR" sz="7200" i="1" dirty="0"/>
              <a:t>profil des </a:t>
            </a:r>
            <a:r>
              <a:rPr lang="fr-FR" sz="7200" i="1" dirty="0" smtClean="0"/>
              <a:t>émeutiers</a:t>
            </a:r>
            <a:endParaRPr lang="fr-FR" sz="7200" dirty="0" smtClean="0"/>
          </a:p>
          <a:p>
            <a:pPr algn="just"/>
            <a:r>
              <a:rPr lang="fr-FR" sz="7200" dirty="0"/>
              <a:t>Les </a:t>
            </a:r>
            <a:r>
              <a:rPr lang="fr-FR" sz="7200" dirty="0" smtClean="0"/>
              <a:t>stocks de </a:t>
            </a:r>
            <a:r>
              <a:rPr lang="fr-FR" sz="7200" dirty="0"/>
              <a:t>procédures </a:t>
            </a:r>
            <a:r>
              <a:rPr lang="fr-FR" sz="7200" dirty="0" smtClean="0"/>
              <a:t>judiciaires</a:t>
            </a:r>
          </a:p>
          <a:p>
            <a:pPr marL="0" indent="0" algn="just">
              <a:buNone/>
            </a:pPr>
            <a:endParaRPr lang="fr-FR" sz="6400" b="1" dirty="0" smtClean="0"/>
          </a:p>
          <a:p>
            <a:pPr marL="0" indent="0" algn="ctr">
              <a:buNone/>
            </a:pPr>
            <a:endParaRPr lang="fr-FR" sz="6400" b="1" dirty="0" smtClean="0"/>
          </a:p>
          <a:p>
            <a:pPr marL="0" indent="0" algn="ctr">
              <a:buNone/>
            </a:pPr>
            <a:r>
              <a:rPr lang="fr-FR" sz="7200" b="1" dirty="0" smtClean="0"/>
              <a:t>Protection des populations</a:t>
            </a:r>
            <a:endParaRPr lang="fr-FR" sz="7200" b="1" dirty="0"/>
          </a:p>
          <a:p>
            <a:pPr algn="just"/>
            <a:r>
              <a:rPr lang="fr-FR" sz="7200" dirty="0"/>
              <a:t>Le </a:t>
            </a:r>
            <a:r>
              <a:rPr lang="fr-FR" sz="7200" dirty="0" smtClean="0"/>
              <a:t>signalement de </a:t>
            </a:r>
            <a:r>
              <a:rPr lang="fr-FR" sz="7200" dirty="0"/>
              <a:t>la </a:t>
            </a:r>
            <a:r>
              <a:rPr lang="fr-FR" sz="7200" dirty="0" smtClean="0"/>
              <a:t>maltraitance des </a:t>
            </a:r>
            <a:r>
              <a:rPr lang="fr-FR" sz="7200" dirty="0"/>
              <a:t>personnes en </a:t>
            </a:r>
            <a:r>
              <a:rPr lang="fr-FR" sz="7200" dirty="0" smtClean="0"/>
              <a:t>situation de vulnérabilité</a:t>
            </a:r>
          </a:p>
          <a:p>
            <a:pPr algn="just"/>
            <a:r>
              <a:rPr lang="fr-FR" sz="7200" dirty="0"/>
              <a:t>La prise en </a:t>
            </a:r>
            <a:r>
              <a:rPr lang="fr-FR" sz="7200" dirty="0" smtClean="0"/>
              <a:t>charge des migrants de </a:t>
            </a:r>
            <a:r>
              <a:rPr lang="fr-FR" sz="7200" dirty="0"/>
              <a:t>l’</a:t>
            </a:r>
            <a:r>
              <a:rPr lang="fr-FR" sz="7200" dirty="0" err="1"/>
              <a:t>Ocean</a:t>
            </a:r>
            <a:r>
              <a:rPr lang="fr-FR" sz="7200" dirty="0"/>
              <a:t> </a:t>
            </a:r>
            <a:r>
              <a:rPr lang="fr-FR" sz="7200" dirty="0" smtClean="0"/>
              <a:t>Viking</a:t>
            </a:r>
            <a:endParaRPr lang="fr-FR" sz="2400" dirty="0"/>
          </a:p>
          <a:p>
            <a:pPr algn="just"/>
            <a:r>
              <a:rPr lang="fr-FR" sz="7200" dirty="0"/>
              <a:t>Le </a:t>
            </a:r>
            <a:r>
              <a:rPr lang="fr-FR" sz="7200" dirty="0" err="1"/>
              <a:t>sans-abrisme</a:t>
            </a:r>
            <a:r>
              <a:rPr lang="fr-FR" sz="7200" dirty="0"/>
              <a:t> </a:t>
            </a:r>
            <a:r>
              <a:rPr lang="fr-FR" sz="7200" dirty="0" smtClean="0"/>
              <a:t>: vers </a:t>
            </a:r>
            <a:r>
              <a:rPr lang="fr-FR" sz="7200" dirty="0"/>
              <a:t>une politique </a:t>
            </a:r>
            <a:r>
              <a:rPr lang="fr-FR" sz="7200" dirty="0" smtClean="0"/>
              <a:t>publique de </a:t>
            </a:r>
            <a:r>
              <a:rPr lang="fr-FR" sz="7200" dirty="0"/>
              <a:t>l’hébergement </a:t>
            </a:r>
            <a:r>
              <a:rPr lang="fr-FR" sz="7200" dirty="0" smtClean="0"/>
              <a:t>social</a:t>
            </a:r>
            <a:endParaRPr lang="fr-FR" sz="7200" dirty="0"/>
          </a:p>
          <a:p>
            <a:pPr algn="just"/>
            <a:r>
              <a:rPr lang="fr-FR" sz="7200" dirty="0" smtClean="0"/>
              <a:t>L’activité </a:t>
            </a:r>
            <a:r>
              <a:rPr lang="fr-FR" sz="7200" dirty="0"/>
              <a:t>des </a:t>
            </a:r>
            <a:r>
              <a:rPr lang="fr-FR" sz="7200" dirty="0" smtClean="0"/>
              <a:t>sapeurs-pompiers </a:t>
            </a:r>
            <a:r>
              <a:rPr lang="fr-FR" sz="7200" dirty="0"/>
              <a:t>volontaires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B199859A-AB59-43B2-ACC1-A9D36574C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5980" y="1396928"/>
            <a:ext cx="4568020" cy="53245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800" b="1" dirty="0" smtClean="0"/>
              <a:t>Citoyenneté et société</a:t>
            </a:r>
            <a:endParaRPr lang="fr-FR" sz="1800" b="1" dirty="0"/>
          </a:p>
          <a:p>
            <a:pPr algn="just"/>
            <a:r>
              <a:rPr lang="fr-FR" sz="1800" dirty="0" smtClean="0"/>
              <a:t>La gestion du fonds Marianne</a:t>
            </a:r>
            <a:endParaRPr lang="fr-FR" sz="1800" dirty="0"/>
          </a:p>
          <a:p>
            <a:pPr algn="just"/>
            <a:r>
              <a:rPr lang="fr-FR" sz="1800" dirty="0"/>
              <a:t>Intelligence </a:t>
            </a:r>
            <a:r>
              <a:rPr lang="fr-FR" sz="1800" dirty="0" smtClean="0"/>
              <a:t>artificielle et instruction des </a:t>
            </a:r>
            <a:r>
              <a:rPr lang="fr-FR" sz="1800" dirty="0"/>
              <a:t>titres </a:t>
            </a:r>
            <a:r>
              <a:rPr lang="fr-FR" sz="1800" dirty="0" smtClean="0"/>
              <a:t>sécurisés</a:t>
            </a:r>
          </a:p>
          <a:p>
            <a:pPr algn="just"/>
            <a:r>
              <a:rPr lang="fr-FR" sz="1800" dirty="0"/>
              <a:t>Les crises </a:t>
            </a:r>
            <a:r>
              <a:rPr lang="fr-FR" sz="1800" dirty="0" smtClean="0"/>
              <a:t>nationales d’approvisionnement en carburant</a:t>
            </a:r>
          </a:p>
          <a:p>
            <a:pPr algn="just"/>
            <a:r>
              <a:rPr lang="fr-FR" sz="1800" dirty="0"/>
              <a:t>Les fondations abritées </a:t>
            </a:r>
            <a:r>
              <a:rPr lang="fr-FR" sz="1800" dirty="0" smtClean="0"/>
              <a:t>: un </a:t>
            </a:r>
            <a:r>
              <a:rPr lang="fr-FR" sz="1800" dirty="0"/>
              <a:t>modèle porteur de </a:t>
            </a:r>
            <a:r>
              <a:rPr lang="fr-FR" sz="1800" dirty="0" smtClean="0"/>
              <a:t>sens et </a:t>
            </a:r>
            <a:r>
              <a:rPr lang="fr-FR" sz="1800" dirty="0"/>
              <a:t>de bonnes pratiques</a:t>
            </a:r>
            <a:endParaRPr lang="fr-FR" sz="1800" dirty="0" smtClean="0"/>
          </a:p>
          <a:p>
            <a:pPr marL="0" indent="0" algn="just">
              <a:buNone/>
            </a:pPr>
            <a:endParaRPr lang="fr-FR" sz="1600" b="1" dirty="0" smtClean="0"/>
          </a:p>
          <a:p>
            <a:pPr marL="0" indent="0" algn="ctr">
              <a:buNone/>
            </a:pPr>
            <a:r>
              <a:rPr lang="fr-FR" sz="1800" b="1" dirty="0" smtClean="0"/>
              <a:t>Territoires </a:t>
            </a:r>
          </a:p>
          <a:p>
            <a:pPr algn="just"/>
            <a:r>
              <a:rPr lang="fr-FR" sz="1800" dirty="0"/>
              <a:t>L’action </a:t>
            </a:r>
            <a:r>
              <a:rPr lang="fr-FR" sz="1800" dirty="0" smtClean="0"/>
              <a:t>climatique du </a:t>
            </a:r>
            <a:r>
              <a:rPr lang="fr-FR" sz="1800" dirty="0"/>
              <a:t>Gouvernement</a:t>
            </a:r>
            <a:r>
              <a:rPr lang="fr-FR" sz="1800" dirty="0" smtClean="0"/>
              <a:t>, des </a:t>
            </a:r>
            <a:r>
              <a:rPr lang="fr-FR" sz="1800" dirty="0"/>
              <a:t>collectivités </a:t>
            </a:r>
            <a:r>
              <a:rPr lang="fr-FR" sz="1800" dirty="0" smtClean="0"/>
              <a:t>territoriales et </a:t>
            </a:r>
            <a:r>
              <a:rPr lang="fr-FR" sz="1800" dirty="0"/>
              <a:t>des </a:t>
            </a:r>
            <a:r>
              <a:rPr lang="fr-FR" sz="1800" dirty="0" smtClean="0"/>
              <a:t>entreprises</a:t>
            </a:r>
          </a:p>
          <a:p>
            <a:pPr algn="just"/>
            <a:r>
              <a:rPr lang="fr-FR" sz="1800" dirty="0"/>
              <a:t>La collecte et le </a:t>
            </a:r>
            <a:r>
              <a:rPr lang="fr-FR" sz="1800" dirty="0" smtClean="0"/>
              <a:t>traitement des </a:t>
            </a:r>
            <a:r>
              <a:rPr lang="fr-FR" sz="1800" dirty="0"/>
              <a:t>eaux usées </a:t>
            </a:r>
            <a:r>
              <a:rPr lang="fr-FR" sz="1800" dirty="0" smtClean="0"/>
              <a:t>urbaines</a:t>
            </a:r>
          </a:p>
          <a:p>
            <a:pPr algn="just"/>
            <a:r>
              <a:rPr lang="fr-FR" sz="1800" dirty="0"/>
              <a:t>Les fonds </a:t>
            </a:r>
            <a:r>
              <a:rPr lang="fr-FR" sz="1800" dirty="0" smtClean="0"/>
              <a:t>carbone des collectivités territoriales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EC8103-F28D-4279-B4D7-DCCB69C5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60B8A96-9BED-4768-B0A3-FB8C5CC147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0718" y="1412776"/>
            <a:ext cx="495028" cy="4413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D08B299-7733-4BD6-8276-FE118F1EDB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4822" y="3965543"/>
            <a:ext cx="543546" cy="543546"/>
          </a:xfrm>
          <a:prstGeom prst="rect">
            <a:avLst/>
          </a:prstGeom>
        </p:spPr>
      </p:pic>
      <p:sp>
        <p:nvSpPr>
          <p:cNvPr id="14" name="Espace réservé du contenu 7">
            <a:extLst>
              <a:ext uri="{FF2B5EF4-FFF2-40B4-BE49-F238E27FC236}">
                <a16:creationId xmlns:a16="http://schemas.microsoft.com/office/drawing/2014/main" id="{73F67F9E-8C09-494B-BB9E-39FB04EBD32D}"/>
              </a:ext>
            </a:extLst>
          </p:cNvPr>
          <p:cNvSpPr txBox="1">
            <a:spLocks/>
          </p:cNvSpPr>
          <p:nvPr/>
        </p:nvSpPr>
        <p:spPr>
          <a:xfrm>
            <a:off x="150648" y="4502950"/>
            <a:ext cx="3917296" cy="221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itchFamily="2" charset="2"/>
              <a:buChar char="§"/>
              <a:defRPr sz="2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itchFamily="2" charset="2"/>
              <a:buChar char="§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itchFamily="2" charset="2"/>
              <a:buChar char="§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1A569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fr-FR" sz="1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837FEAC-7FDA-48E9-8F41-2473F733BE3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7386" y="1510223"/>
            <a:ext cx="429209" cy="42686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3D4E64C-FD91-44DC-B069-B9941758B83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00200" y="4088219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87BA8D-813D-4791-913C-901C2B265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Pourquoi devenir inspectrice ou inspecteur </a:t>
            </a:r>
            <a:r>
              <a:rPr lang="fr-FR" dirty="0"/>
              <a:t>à </a:t>
            </a:r>
            <a:r>
              <a:rPr lang="fr-FR" dirty="0" smtClean="0"/>
              <a:t>l’IGA ? 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5417BF-3C26-4A71-8DA6-F5573340B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94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9081" y="416788"/>
            <a:ext cx="6972320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Pourquoi rejoindre l’IGA ? </a:t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524723"/>
          </a:xfrm>
        </p:spPr>
        <p:txBody>
          <a:bodyPr>
            <a:noAutofit/>
          </a:bodyPr>
          <a:lstStyle/>
          <a:p>
            <a:r>
              <a:rPr lang="fr-FR" sz="2000" dirty="0"/>
              <a:t>Une vision panoramique et vaste des politiques publiques </a:t>
            </a:r>
          </a:p>
          <a:p>
            <a:r>
              <a:rPr lang="fr-FR" sz="2000" dirty="0"/>
              <a:t>Une maîtrise des sujets régaliens et de l’action interministérielle incarnée par le préfet : « le ministère de l'intérieur, c’est le ministère de l’Etat »</a:t>
            </a:r>
          </a:p>
          <a:p>
            <a:r>
              <a:rPr lang="fr-FR" sz="2000" dirty="0"/>
              <a:t>Un esprit d’indépendance sans faille, une impartialité et une exigence d’innovation, une liberté de plume</a:t>
            </a:r>
          </a:p>
          <a:p>
            <a:r>
              <a:rPr lang="fr-FR" sz="2000" dirty="0" smtClean="0"/>
              <a:t>Un </a:t>
            </a:r>
            <a:r>
              <a:rPr lang="fr-FR" sz="2000" dirty="0"/>
              <a:t>parcours apprenant : formation en compétences </a:t>
            </a:r>
            <a:r>
              <a:rPr lang="fr-FR" sz="2000" dirty="0" smtClean="0"/>
              <a:t>rares et acquisition de méthodes de travail</a:t>
            </a:r>
          </a:p>
          <a:p>
            <a:r>
              <a:rPr lang="fr-FR" sz="2000" dirty="0" smtClean="0"/>
              <a:t>Un </a:t>
            </a:r>
            <a:r>
              <a:rPr lang="fr-FR" sz="2000" dirty="0"/>
              <a:t>travail collégial et une valorisation de l'intelligence </a:t>
            </a:r>
            <a:r>
              <a:rPr lang="fr-FR" sz="2000" dirty="0" smtClean="0"/>
              <a:t>collective</a:t>
            </a:r>
          </a:p>
          <a:p>
            <a:r>
              <a:rPr lang="fr-FR" sz="2000" dirty="0" smtClean="0"/>
              <a:t>Un </a:t>
            </a:r>
            <a:r>
              <a:rPr lang="fr-FR" sz="2000" dirty="0"/>
              <a:t>accompagnement personnalisé </a:t>
            </a:r>
            <a:r>
              <a:rPr lang="fr-FR" sz="2000" dirty="0" smtClean="0"/>
              <a:t>(« compagnonnage » et pairs)</a:t>
            </a:r>
            <a:endParaRPr lang="fr-FR" sz="2000" dirty="0"/>
          </a:p>
          <a:p>
            <a:r>
              <a:rPr lang="fr-FR" sz="2000" dirty="0"/>
              <a:t>Un esprit d’équipe, une </a:t>
            </a:r>
            <a:r>
              <a:rPr lang="fr-FR" sz="2000" dirty="0" smtClean="0"/>
              <a:t>ambiance, une ouverture d’esprit</a:t>
            </a:r>
          </a:p>
          <a:p>
            <a:r>
              <a:rPr lang="fr-FR" sz="2000" dirty="0" smtClean="0"/>
              <a:t>Un </a:t>
            </a:r>
            <a:r>
              <a:rPr lang="fr-FR" sz="2000" dirty="0"/>
              <a:t>parcours valorisant </a:t>
            </a:r>
            <a:r>
              <a:rPr lang="fr-FR" sz="2000" dirty="0" smtClean="0"/>
              <a:t>permettant de </a:t>
            </a:r>
            <a:r>
              <a:rPr lang="fr-FR" sz="2000" dirty="0"/>
              <a:t>construire un parcours professionnel à haut niveau : lien direct avec les décideurs des ministères, des opérateurs et des collectivités territoriales et notoriété de l’IGA</a:t>
            </a:r>
          </a:p>
          <a:p>
            <a:r>
              <a:rPr lang="fr-FR" sz="2000" dirty="0" smtClean="0"/>
              <a:t>Un équilibre </a:t>
            </a:r>
            <a:r>
              <a:rPr lang="fr-FR" sz="2000" dirty="0"/>
              <a:t>de vie </a:t>
            </a:r>
            <a:r>
              <a:rPr lang="fr-FR" sz="2000" dirty="0" smtClean="0"/>
              <a:t>professionnelle-personnelle</a:t>
            </a:r>
          </a:p>
          <a:p>
            <a:r>
              <a:rPr lang="fr-FR" sz="2000" dirty="0" smtClean="0"/>
              <a:t>Une équipe soutien </a:t>
            </a:r>
            <a:r>
              <a:rPr lang="fr-FR" sz="2000" dirty="0"/>
              <a:t>pour le renfort logistique apporté au quotidien</a:t>
            </a:r>
            <a:endParaRPr lang="fr-FR" sz="2000" dirty="0" smtClean="0"/>
          </a:p>
          <a:p>
            <a:endParaRPr lang="fr-FR" sz="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666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4314" y="188640"/>
            <a:ext cx="7435822" cy="879116"/>
          </a:xfrm>
        </p:spPr>
        <p:txBody>
          <a:bodyPr>
            <a:noAutofit/>
          </a:bodyPr>
          <a:lstStyle/>
          <a:p>
            <a:r>
              <a:rPr lang="fr-FR" sz="3600" dirty="0" smtClean="0"/>
              <a:t>Le recrutement sur emploi fonctionnel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859757"/>
            <a:ext cx="8229600" cy="5972806"/>
          </a:xfrm>
        </p:spPr>
        <p:txBody>
          <a:bodyPr>
            <a:noAutofit/>
          </a:bodyPr>
          <a:lstStyle/>
          <a:p>
            <a:r>
              <a:rPr lang="fr-FR" sz="2000" dirty="0" smtClean="0"/>
              <a:t>Décret n°2022-335 du 9 mars 2022 relatif aux services d’inspection générale ou de contrôle et aux emplois au sein de ces services: </a:t>
            </a:r>
          </a:p>
          <a:p>
            <a:pPr lvl="1"/>
            <a:r>
              <a:rPr lang="fr-FR" sz="2000" dirty="0" smtClean="0"/>
              <a:t>Recrutement par détachement sur un </a:t>
            </a:r>
            <a:r>
              <a:rPr lang="fr-FR" sz="2000" b="1" dirty="0" smtClean="0"/>
              <a:t>emploi fonctionnel</a:t>
            </a:r>
          </a:p>
          <a:p>
            <a:pPr lvl="1"/>
            <a:r>
              <a:rPr lang="fr-FR" sz="2000" b="1" dirty="0" smtClean="0"/>
              <a:t>Durée : </a:t>
            </a:r>
            <a:r>
              <a:rPr lang="fr-FR" sz="2000" dirty="0" smtClean="0"/>
              <a:t>5 ans maximum (3 à 4 ans possible), renouvelable 1 fois</a:t>
            </a:r>
          </a:p>
          <a:p>
            <a:pPr lvl="1"/>
            <a:r>
              <a:rPr lang="fr-FR" sz="2000" dirty="0" smtClean="0"/>
              <a:t>Une possibilité de rejoindre l’IGA à différents moments de la carrière : </a:t>
            </a:r>
          </a:p>
          <a:p>
            <a:pPr lvl="2"/>
            <a:r>
              <a:rPr lang="fr-FR" sz="2000" b="1" dirty="0" smtClean="0"/>
              <a:t>Groupe III : </a:t>
            </a:r>
            <a:r>
              <a:rPr lang="fr-FR" sz="2000" dirty="0" smtClean="0"/>
              <a:t>première partie de carrière</a:t>
            </a:r>
          </a:p>
          <a:p>
            <a:pPr lvl="2"/>
            <a:r>
              <a:rPr lang="fr-FR" sz="2000" b="1" dirty="0"/>
              <a:t>G</a:t>
            </a:r>
            <a:r>
              <a:rPr lang="fr-FR" sz="2000" b="1" dirty="0" smtClean="0"/>
              <a:t>roupe II : </a:t>
            </a:r>
            <a:r>
              <a:rPr lang="fr-FR" sz="2000" dirty="0" smtClean="0"/>
              <a:t>milieu de carrière</a:t>
            </a:r>
          </a:p>
          <a:p>
            <a:pPr lvl="2"/>
            <a:r>
              <a:rPr lang="fr-FR" sz="2000" b="1" dirty="0"/>
              <a:t>G</a:t>
            </a:r>
            <a:r>
              <a:rPr lang="fr-FR" sz="2000" b="1" dirty="0" smtClean="0"/>
              <a:t>roupe III : </a:t>
            </a:r>
            <a:r>
              <a:rPr lang="fr-FR" sz="2000" dirty="0" smtClean="0"/>
              <a:t>dernière partie de carrière</a:t>
            </a:r>
          </a:p>
          <a:p>
            <a:r>
              <a:rPr lang="fr-FR" sz="2000" dirty="0"/>
              <a:t>Décret n° 2022-1627 du 23 décembre 2022 relatif à l'organisation et aux missions du service de l'inspection générale de </a:t>
            </a:r>
            <a:r>
              <a:rPr lang="fr-FR" sz="2000" dirty="0" smtClean="0"/>
              <a:t>l'administration</a:t>
            </a:r>
            <a:endParaRPr lang="fr-FR" sz="2800" dirty="0" smtClean="0"/>
          </a:p>
          <a:p>
            <a:r>
              <a:rPr lang="fr-FR" sz="2000" dirty="0" smtClean="0"/>
              <a:t>Sélection </a:t>
            </a:r>
            <a:r>
              <a:rPr lang="fr-FR" sz="2000" dirty="0"/>
              <a:t>des </a:t>
            </a:r>
            <a:r>
              <a:rPr lang="fr-FR" sz="2000" dirty="0" smtClean="0"/>
              <a:t>inspectrices et inspecteurs par </a:t>
            </a:r>
            <a:r>
              <a:rPr lang="fr-FR" sz="2000" dirty="0"/>
              <a:t>un </a:t>
            </a:r>
            <a:r>
              <a:rPr lang="fr-FR" sz="2000" b="1" dirty="0" smtClean="0"/>
              <a:t>comité </a:t>
            </a:r>
            <a:r>
              <a:rPr lang="fr-FR" sz="2000" b="1" dirty="0"/>
              <a:t>de </a:t>
            </a:r>
            <a:r>
              <a:rPr lang="fr-FR" sz="2000" b="1" dirty="0" smtClean="0"/>
              <a:t>sélection</a:t>
            </a:r>
            <a:r>
              <a:rPr lang="fr-FR" sz="2000" dirty="0" smtClean="0"/>
              <a:t> présidé par le chef de l’IGA:  </a:t>
            </a:r>
          </a:p>
          <a:p>
            <a:pPr lvl="1"/>
            <a:r>
              <a:rPr lang="fr-FR" sz="2000" dirty="0" smtClean="0"/>
              <a:t>Arrêté du 31 décembre 2022 relatif à l’organisation et au fonctionnement du comité de sélection</a:t>
            </a:r>
          </a:p>
          <a:p>
            <a:pPr lvl="1"/>
            <a:r>
              <a:rPr lang="fr-FR" sz="2000" dirty="0" smtClean="0"/>
              <a:t>Arrêté du 15 février 2023 portant nomination au comité de sélection</a:t>
            </a:r>
          </a:p>
          <a:p>
            <a:pPr lvl="1"/>
            <a:r>
              <a:rPr lang="fr-FR" sz="2000" dirty="0" smtClean="0"/>
              <a:t>Recrutement </a:t>
            </a:r>
            <a:r>
              <a:rPr lang="fr-FR" sz="2000" dirty="0"/>
              <a:t>sur dossier et entretien </a:t>
            </a:r>
            <a:r>
              <a:rPr lang="fr-FR" sz="2000" dirty="0" smtClean="0"/>
              <a:t>individuel</a:t>
            </a:r>
          </a:p>
          <a:p>
            <a:pPr lvl="1"/>
            <a:r>
              <a:rPr lang="fr-FR" sz="2000" dirty="0" smtClean="0"/>
              <a:t>Dossier de candidature à envoyer </a:t>
            </a:r>
            <a:r>
              <a:rPr lang="fr-FR" sz="2000" b="1" dirty="0" smtClean="0">
                <a:solidFill>
                  <a:srgbClr val="FF0000"/>
                </a:solidFill>
              </a:rPr>
              <a:t>avant le 1</a:t>
            </a:r>
            <a:r>
              <a:rPr lang="fr-FR" sz="2000" b="1" baseline="30000" dirty="0" smtClean="0">
                <a:solidFill>
                  <a:srgbClr val="FF0000"/>
                </a:solidFill>
              </a:rPr>
              <a:t>er</a:t>
            </a:r>
            <a:r>
              <a:rPr lang="fr-FR" sz="2000" b="1" dirty="0" smtClean="0">
                <a:solidFill>
                  <a:srgbClr val="FF0000"/>
                </a:solidFill>
              </a:rPr>
              <a:t> mai 2024</a:t>
            </a:r>
          </a:p>
          <a:p>
            <a:pPr marL="914400" lvl="2" indent="0">
              <a:buNone/>
            </a:pPr>
            <a:endParaRPr lang="fr-FR" sz="2000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5F23-57A3-4C17-9828-30ACD6F5EBF4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34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IGA">
      <a:dk1>
        <a:srgbClr val="7F7F7F"/>
      </a:dk1>
      <a:lt1>
        <a:srgbClr val="FFFFFF"/>
      </a:lt1>
      <a:dk2>
        <a:srgbClr val="1A569F"/>
      </a:dk2>
      <a:lt2>
        <a:srgbClr val="FFFFFF"/>
      </a:lt2>
      <a:accent1>
        <a:srgbClr val="1A569F"/>
      </a:accent1>
      <a:accent2>
        <a:srgbClr val="5796E3"/>
      </a:accent2>
      <a:accent3>
        <a:srgbClr val="B8CCE4"/>
      </a:accent3>
      <a:accent4>
        <a:srgbClr val="C0504D"/>
      </a:accent4>
      <a:accent5>
        <a:srgbClr val="D99694"/>
      </a:accent5>
      <a:accent6>
        <a:srgbClr val="E36C09"/>
      </a:accent6>
      <a:hlink>
        <a:srgbClr val="1A569F"/>
      </a:hlink>
      <a:folHlink>
        <a:srgbClr val="1A569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rgbClr val="1A569F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rgbClr val="1A569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3524</TotalTime>
  <Words>1067</Words>
  <Application>Microsoft Office PowerPoint</Application>
  <PresentationFormat>Affichage à l'écran (4:3)</PresentationFormat>
  <Paragraphs>146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Thème Office</vt:lpstr>
      <vt:lpstr> Rejoignez l’IGA! </vt:lpstr>
      <vt:lpstr>Déroulement du webinaire</vt:lpstr>
      <vt:lpstr>Présentation PowerPoint</vt:lpstr>
      <vt:lpstr>Une inspection interministérielle de haut niveau qui fait référence</vt:lpstr>
      <vt:lpstr>L’IGA en chiffres en 2023</vt:lpstr>
      <vt:lpstr>Quelques missions réalisées  en 2023 et en 2024</vt:lpstr>
      <vt:lpstr>Présentation PowerPoint</vt:lpstr>
      <vt:lpstr>Pourquoi rejoindre l’IGA ?  </vt:lpstr>
      <vt:lpstr>Le recrutement sur emploi fonctionnel</vt:lpstr>
      <vt:lpstr>Quels acquis après l’IGA et pour la suite de la vie professionnelle?</vt:lpstr>
      <vt:lpstr>Quelles perspectives après l’IGA ?</vt:lpstr>
      <vt:lpstr>Quelles perspectives après l’IGA ?</vt:lpstr>
      <vt:lpstr>Pour aller plus loin</vt:lpstr>
      <vt:lpstr>Suiviez l’IGA sur les réseaux sociaux</vt:lpstr>
    </vt:vector>
  </TitlesOfParts>
  <Company>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MORINGA</dc:creator>
  <cp:lastModifiedBy>ALBARACIN Béatrice</cp:lastModifiedBy>
  <cp:revision>450</cp:revision>
  <cp:lastPrinted>2024-02-20T15:04:58Z</cp:lastPrinted>
  <dcterms:created xsi:type="dcterms:W3CDTF">2019-05-28T16:19:29Z</dcterms:created>
  <dcterms:modified xsi:type="dcterms:W3CDTF">2024-04-26T09:50:35Z</dcterms:modified>
</cp:coreProperties>
</file>